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7" r:id="rId2"/>
    <p:sldId id="259" r:id="rId3"/>
    <p:sldId id="258" r:id="rId4"/>
    <p:sldId id="260" r:id="rId5"/>
    <p:sldId id="261" r:id="rId6"/>
    <p:sldId id="285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6" r:id="rId15"/>
    <p:sldId id="270" r:id="rId16"/>
    <p:sldId id="275" r:id="rId17"/>
    <p:sldId id="276" r:id="rId18"/>
    <p:sldId id="284" r:id="rId19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81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BF07D1A-8AA8-4599-B77E-6D59ED43D26B}" type="datetimeFigureOut">
              <a:rPr lang="fa-IR" smtClean="0"/>
              <a:pPr/>
              <a:t>02/03/1442</a:t>
            </a:fld>
            <a:endParaRPr lang="fa-I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FC74745-A45F-4272-8F45-2949C6A808B1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fa-IR" sz="3200" b="1" dirty="0" smtClean="0">
                <a:cs typeface="B Nazanin" pitchFamily="2" charset="-78"/>
              </a:rPr>
              <a:t>بررسي ارتباط ادراك،رفتار مصرف كننده و برندسازي</a:t>
            </a:r>
          </a:p>
          <a:p>
            <a:pPr marL="109728" indent="0">
              <a:buNone/>
            </a:pPr>
            <a:endParaRPr lang="fa-IR" sz="5400" b="1" dirty="0" smtClean="0">
              <a:cs typeface="B Nazanin" pitchFamily="2" charset="-78"/>
            </a:endParaRPr>
          </a:p>
          <a:p>
            <a:pPr marL="109728" indent="0">
              <a:buNone/>
            </a:pPr>
            <a:endParaRPr lang="fa-IR" sz="5400" b="1" dirty="0" smtClean="0">
              <a:cs typeface="B Nazanin" pitchFamily="2" charset="-78"/>
            </a:endParaRPr>
          </a:p>
          <a:p>
            <a:pPr marL="109728" indent="0">
              <a:buNone/>
            </a:pPr>
            <a:r>
              <a:rPr lang="fa-IR" sz="3600" b="1" dirty="0" smtClean="0">
                <a:cs typeface="B Nazanin" pitchFamily="2" charset="-78"/>
              </a:rPr>
              <a:t>گردآوري: دکتر حسين اميني راد</a:t>
            </a:r>
          </a:p>
          <a:p>
            <a:pPr marL="109728" indent="0">
              <a:buNone/>
            </a:pPr>
            <a:endParaRPr lang="fa-IR" sz="3600" b="1" dirty="0">
              <a:cs typeface="B Nazanin" pitchFamily="2" charset="-78"/>
            </a:endParaRPr>
          </a:p>
          <a:p>
            <a:pPr marL="109728" indent="0">
              <a:buNone/>
            </a:pPr>
            <a:r>
              <a:rPr lang="fa-IR" sz="3600" b="1" dirty="0" smtClean="0">
                <a:cs typeface="B Nazanin" pitchFamily="2" charset="-78"/>
              </a:rPr>
              <a:t>ارائه شده در سازمان مديريت صنعتي</a:t>
            </a:r>
          </a:p>
        </p:txBody>
      </p:sp>
    </p:spTree>
    <p:extLst>
      <p:ext uri="{BB962C8B-B14F-4D97-AF65-F5344CB8AC3E}">
        <p14:creationId xmlns:p14="http://schemas.microsoft.com/office/powerpoint/2010/main" val="427776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a-IR" sz="2400" dirty="0" smtClean="0"/>
              <a:t>فرآيند دريافت، تفسير وتعبير محرك هاي محيطي، ادراك ناميده مي شود. </a:t>
            </a:r>
          </a:p>
          <a:p>
            <a:pPr>
              <a:buNone/>
            </a:pPr>
            <a:endParaRPr lang="fa-IR" sz="2400" dirty="0" smtClean="0"/>
          </a:p>
          <a:p>
            <a:pPr>
              <a:buNone/>
            </a:pPr>
            <a:r>
              <a:rPr lang="fa-IR" sz="2400" dirty="0" smtClean="0"/>
              <a:t>اين فرآيند سه مرحله دارد: احساس ، توجه ، ادراك</a:t>
            </a:r>
          </a:p>
          <a:p>
            <a:pPr>
              <a:buNone/>
            </a:pPr>
            <a:endParaRPr lang="fa-IR" sz="2400" dirty="0" smtClean="0"/>
          </a:p>
          <a:p>
            <a:pPr>
              <a:buNone/>
            </a:pPr>
            <a:r>
              <a:rPr lang="fa-IR" sz="2400" dirty="0" smtClean="0"/>
              <a:t>تفاوت بين احساس و ادراك</a:t>
            </a:r>
          </a:p>
          <a:p>
            <a:pPr>
              <a:buNone/>
            </a:pPr>
            <a:endParaRPr lang="fa-IR" sz="2400" dirty="0" smtClean="0"/>
          </a:p>
          <a:p>
            <a:pPr>
              <a:buNone/>
            </a:pPr>
            <a:r>
              <a:rPr lang="fa-IR" sz="2400" dirty="0" smtClean="0"/>
              <a:t>توجه، عاملي موثر بر ادراك</a:t>
            </a:r>
            <a:endParaRPr lang="fa-I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/>
              <a:t>تعريف ادراک: 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98548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6797119" cy="275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74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1- عوامل شكلي</a:t>
            </a:r>
          </a:p>
          <a:p>
            <a:r>
              <a:rPr lang="fa-IR" dirty="0" smtClean="0"/>
              <a:t>2- عوامل محتوايي</a:t>
            </a:r>
          </a:p>
          <a:p>
            <a:r>
              <a:rPr lang="fa-IR" dirty="0" smtClean="0"/>
              <a:t>3- عوامل فردي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عوامل موثر بر ادرك: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1- اندازه</a:t>
            </a:r>
          </a:p>
          <a:p>
            <a:r>
              <a:rPr lang="fa-IR" dirty="0" smtClean="0"/>
              <a:t>2- شدت</a:t>
            </a:r>
          </a:p>
          <a:p>
            <a:r>
              <a:rPr lang="fa-IR" dirty="0" smtClean="0"/>
              <a:t>3- تناوب</a:t>
            </a:r>
          </a:p>
          <a:p>
            <a:r>
              <a:rPr lang="fa-IR" dirty="0" smtClean="0"/>
              <a:t>4-حركت</a:t>
            </a:r>
          </a:p>
          <a:p>
            <a:r>
              <a:rPr lang="fa-IR" dirty="0" smtClean="0"/>
              <a:t>5- تازگي</a:t>
            </a:r>
          </a:p>
          <a:p>
            <a:r>
              <a:rPr lang="fa-IR" dirty="0" smtClean="0"/>
              <a:t>7- تغيير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indent="-742950" algn="r"/>
            <a:r>
              <a:rPr lang="fa-IR" dirty="0" smtClean="0"/>
              <a:t>عوامل شكلي موثر بر ادراك عبارتند از:</a:t>
            </a:r>
            <a:br>
              <a:rPr lang="fa-IR" dirty="0" smtClean="0"/>
            </a:b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1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772816"/>
            <a:ext cx="6400800" cy="3886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pPr algn="r"/>
            <a:r>
              <a:rPr lang="fa-IR" dirty="0" smtClean="0"/>
              <a:t>عوامل محتوايي: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1- ادراك از خود</a:t>
            </a:r>
          </a:p>
          <a:p>
            <a:r>
              <a:rPr lang="fa-IR" dirty="0" smtClean="0"/>
              <a:t>2- پيچيدگي شناختي</a:t>
            </a:r>
          </a:p>
          <a:p>
            <a:r>
              <a:rPr lang="fa-IR" dirty="0" smtClean="0"/>
              <a:t>3- تجربه پيشين</a:t>
            </a:r>
          </a:p>
          <a:p>
            <a:r>
              <a:rPr lang="fa-IR" dirty="0" smtClean="0"/>
              <a:t>4- حالت انگيزشي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عوامل فردي موثر بر ادراك: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آگهي دادن در يك مكان عمومي،توصيف يا نمايش كالا در نظر عموم با هدف افزايش فروش. اعلان عمومي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fa-IR" dirty="0" smtClean="0"/>
              <a:t>تعريف تبليغات:</a:t>
            </a:r>
            <a:br>
              <a:rPr lang="fa-IR" dirty="0" smtClean="0"/>
            </a:b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متمايل ساختن به سمت چيزي.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advertere</a:t>
            </a:r>
            <a:r>
              <a:rPr lang="en-US" dirty="0" smtClean="0"/>
              <a:t>: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نسکافه گلد بلند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800" dirty="0" smtClean="0"/>
              <a:t>پيش از نوشيدن قهوه از آن لذت ببريد.</a:t>
            </a:r>
            <a:br>
              <a:rPr lang="fa-IR" sz="2800" dirty="0" smtClean="0"/>
            </a:br>
            <a:r>
              <a:rPr lang="fa-IR" sz="2800" dirty="0" smtClean="0"/>
              <a:t>هيچ قهوه ديگري بوي خوش گلد بلند را ندارد.</a:t>
            </a:r>
            <a:endParaRPr lang="fa-I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ادراك</a:t>
            </a:r>
          </a:p>
          <a:p>
            <a:r>
              <a:rPr lang="fa-IR" dirty="0" smtClean="0"/>
              <a:t>يادگيري و ترغيب</a:t>
            </a:r>
          </a:p>
          <a:p>
            <a:r>
              <a:rPr lang="fa-IR" dirty="0" smtClean="0"/>
              <a:t>انگيزه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400" dirty="0" smtClean="0"/>
              <a:t>فرض كنيد شما يك متخصص برند هستيد، و براي ارائه مثلا جديدترين منوي يك رستوران زنجيره اي آماده مي شويد. اولين هدف شما چيست؟</a:t>
            </a:r>
            <a:endParaRPr lang="fa-I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dirty="0" smtClean="0"/>
              <a:t>فرآيند ادراك مصرف كننده</a:t>
            </a:r>
            <a:endParaRPr lang="fa-IR" dirty="0"/>
          </a:p>
        </p:txBody>
      </p:sp>
      <p:pic>
        <p:nvPicPr>
          <p:cNvPr id="4" name="Content Placeholder 3" descr="costumer behavior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4875" y="2115344"/>
            <a:ext cx="733425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نيازهاي كاركردي</a:t>
            </a:r>
          </a:p>
          <a:p>
            <a:r>
              <a:rPr lang="fa-IR" dirty="0" smtClean="0"/>
              <a:t>خوسته هاي نمادين يا روانشناختي</a:t>
            </a:r>
          </a:p>
          <a:p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نيازهاي مشتري و منفعت محصول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1861" y="1481138"/>
            <a:ext cx="6800277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مبادله – ادراك - رضايت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 smtClean="0"/>
          </a:p>
          <a:p>
            <a:endParaRPr lang="fa-IR" dirty="0" smtClean="0"/>
          </a:p>
          <a:p>
            <a:endParaRPr lang="fa-IR" dirty="0" smtClean="0"/>
          </a:p>
          <a:p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مروري بر فرآيند تصميم گيري مصرف كننده</a:t>
            </a:r>
            <a:endParaRPr lang="fa-IR" dirty="0"/>
          </a:p>
        </p:txBody>
      </p:sp>
      <p:pic>
        <p:nvPicPr>
          <p:cNvPr id="4" name="Picture 3" descr="http://irannovin.net/fa/media/k2/items/cache/bfef6034dab7e57f223e48f4dcf3e90d_X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329018"/>
            <a:ext cx="5731510" cy="5528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29000" y="2132856"/>
            <a:ext cx="3591272" cy="2373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برند: نسكافه       زير برند: گلد بلند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sz="4000" smtClean="0"/>
              <a:t>سپاس از </a:t>
            </a:r>
            <a:r>
              <a:rPr lang="fa-IR" sz="4000" dirty="0" smtClean="0"/>
              <a:t>توجهتان</a:t>
            </a:r>
            <a:endParaRPr lang="fa-IR" sz="4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421</TotalTime>
  <Words>223</Words>
  <Application>Microsoft Office PowerPoint</Application>
  <PresentationFormat>On-screen Show (4:3)</PresentationFormat>
  <Paragraphs>50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PowerPoint Presentation</vt:lpstr>
      <vt:lpstr>تعريف ادراک: </vt:lpstr>
      <vt:lpstr>PowerPoint Presentation</vt:lpstr>
      <vt:lpstr>عوامل موثر بر ادرك:</vt:lpstr>
      <vt:lpstr>عوامل شكلي موثر بر ادراك عبارتند از: </vt:lpstr>
      <vt:lpstr>PowerPoint Presentation</vt:lpstr>
      <vt:lpstr>عوامل محتوايي:</vt:lpstr>
      <vt:lpstr>عوامل فردي موثر بر ادراك:</vt:lpstr>
      <vt:lpstr>تعريف تبليغات: </vt:lpstr>
      <vt:lpstr>advertere:</vt:lpstr>
      <vt:lpstr>پيش از نوشيدن قهوه از آن لذت ببريد. هيچ قهوه ديگري بوي خوش گلد بلند را ندارد.</vt:lpstr>
      <vt:lpstr>فرض كنيد شما يك متخصص برند هستيد، و براي ارائه مثلا جديدترين منوي يك رستوران زنجيره اي آماده مي شويد. اولين هدف شما چيست؟</vt:lpstr>
      <vt:lpstr>فرآيند ادراك مصرف كننده</vt:lpstr>
      <vt:lpstr>نيازهاي مشتري و منفعت محصول</vt:lpstr>
      <vt:lpstr>مبادله – ادراك - رضايت</vt:lpstr>
      <vt:lpstr>مروري بر فرآيند تصميم گيري مصرف كننده</vt:lpstr>
      <vt:lpstr>برند: نسكافه       زير برند: گلد بلند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بررسي ارتباط بين ادراک و برند سازي</dc:title>
  <dc:creator>Caspian</dc:creator>
  <cp:lastModifiedBy>Dr. Rad</cp:lastModifiedBy>
  <cp:revision>45</cp:revision>
  <dcterms:created xsi:type="dcterms:W3CDTF">2014-10-21T15:43:11Z</dcterms:created>
  <dcterms:modified xsi:type="dcterms:W3CDTF">2020-09-20T12:52:27Z</dcterms:modified>
</cp:coreProperties>
</file>